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2" r:id="rId4"/>
    <p:sldId id="273" r:id="rId5"/>
    <p:sldId id="257" r:id="rId6"/>
    <p:sldId id="259" r:id="rId7"/>
    <p:sldId id="258" r:id="rId8"/>
    <p:sldId id="263" r:id="rId9"/>
    <p:sldId id="264" r:id="rId10"/>
    <p:sldId id="268" r:id="rId11"/>
    <p:sldId id="269" r:id="rId12"/>
    <p:sldId id="260" r:id="rId13"/>
    <p:sldId id="270" r:id="rId14"/>
    <p:sldId id="261" r:id="rId15"/>
    <p:sldId id="267" r:id="rId16"/>
    <p:sldId id="262" r:id="rId17"/>
    <p:sldId id="271" r:id="rId18"/>
    <p:sldId id="265" r:id="rId19"/>
    <p:sldId id="266" r:id="rId20"/>
    <p:sldId id="274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DBFE-28A2-C337-1495-2EA76A03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2E194-48C5-FE33-887B-3C8B7E39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D4A0A-BDB5-6983-0669-F44B62D9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38EE-6721-B45A-374D-CE4C083B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1974F-323C-D578-C070-FFADE00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302B-6B6B-E3C7-B644-CFB696D2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BC80A-B7A3-C900-EF0B-C1636E86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B901-63CD-88BA-0150-380BA52D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92E4F-FF44-E7CD-BD2C-FBB6F60D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3F22-A337-374B-B251-FAF4AA87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01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1C387-83CD-98F0-83C5-0B501FF02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2B64-E15E-7CE4-3C6A-00A99AEC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A5DD-861F-1AED-6ADA-E04F5404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E792-9695-7D31-AB70-0B210D0C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513A8-761A-E4E8-E754-395D3E2C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9643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568F-3F0D-6AB1-1A6B-1C3AF5E5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12FCA-0271-8EE7-58AB-0185733F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B433-7C4D-A9DE-F30A-AFA71A6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7EAE-2849-BD59-6490-3830A2F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55AC-FD9F-A6D9-12D8-5F108B28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7482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A652-3994-E419-C0CC-A43104A3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A434-CDEC-D048-1ABD-52AEB4E2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21F6D-9461-0F31-BA77-B34D756A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B783-F640-CB44-77B1-D1187A7A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4088-ACD8-FFA3-FEE2-A93D2959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996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18F9-7859-5522-0CA6-3CD95E61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1D264-E42A-2A80-E4DC-9C27105B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3A7B-7731-E2B0-D042-C6541C9A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29AE-655F-A3FF-E599-DF64A715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92058-65C8-3BAA-6586-3E7C76E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446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ABCD-7CFA-0B70-4E67-AAE0A0A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E01D-E565-721B-AEDA-B323A60E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28AD3-F793-F07A-C8EA-85D6A3C80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F0A1-BEAA-7A7A-C20B-18AB15E4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33DC1-2E0C-A58B-E415-1D4252A0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FDC5D-C0BF-D8FA-C277-4C1F22F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2938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E558-A743-F210-EDB0-E3F4EAA4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2564-571E-C6DD-A4CA-8C3FCAFF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5B07D-AE52-01A5-174B-CC9FFB918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767B4-96E8-D4B4-F53D-37768C95B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FEA9D-3196-C3B4-04FF-6B511DA9F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184D2-BCD1-57F5-8249-9DF236E0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D17B1-1A9A-1037-072F-8D0D0B91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B0C5E-38E9-1FD1-E073-9D76B766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8867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1D97-3531-72DE-81F5-8DEB7A65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8E964-2EC6-B0F3-2C70-A3D26D1A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0681E-BCF8-2904-0E0C-24D55220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30870-B0A8-DB4B-ECEC-F925AA2B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6771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DDE9A-C94D-AA24-B9EB-9C087F5E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BB51-3453-D9F0-A9DF-74EC471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21594-0640-1D79-E8B1-0EAB0ADD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4602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68D7-1269-CEBD-6530-815964B5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7DD2-58E0-C9CF-A8DD-7AC9CC3C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37CE-DF11-D554-CC8D-6464BBE96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567D9-23A0-8247-9247-A68131E8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EFBD-B393-7DA3-F0C7-1D2C9BD7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BA8C-E857-AE5A-E4F5-1C03345F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4344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BE50-B8D4-BE6C-3B7E-E1C55F5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4B5-30D4-F02F-E122-0880C2D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421E-D872-396F-E8F0-1E692D0F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183-35CE-3007-EF8C-1081B718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78BD-8AA4-C71E-A1A2-4CA3BDA5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719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042-8E29-7F47-F84F-1E670A3D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CB9BA-8FDB-3FF4-6D19-5A03E54A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11DAC-C2A4-8E5C-4629-F92D5CF9F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BF207-80A8-24FE-3B9D-1D9C4E0E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28855-A4E4-5F6A-497D-1B20ACD7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B5BF9-57B2-8396-4F7C-E1239F5D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4205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5F5-FD5F-7046-3AC6-08D4845D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8DBAC-EB0E-77EB-F855-04406BB33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046BF-E9F9-B453-C37E-E108FD18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742D-0911-41C2-B7F0-09628CB5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1FDB-001C-DBF7-AB98-DE150764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76916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08927-25BC-B24C-144C-1A8895BF1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AAA12-4FCB-6E72-BA7F-F00E3AABC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DE150-669A-BD35-1EA2-7D99BE9F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E809-536B-B2CB-20FD-37F3C2AB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4FD5-D799-A96C-E4A2-A3D3CB9B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04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6AE-CD34-3D4F-979E-2C194DCC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D684-8A49-75B5-5B1F-0B6FEC3A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1F10-D2A2-4B68-9281-B1C2B02F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5807-044F-D379-760E-E97993A5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EB8E-664C-D693-F098-B8BE96FC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21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B3E7-D443-A0A0-8F71-0CDCFD73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BAF2-A877-DADA-509F-22339CEA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F604D-819D-F9A9-C5E5-DDD19F60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40B8-B6B3-3D19-FA3F-3100630C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94D5-4A0B-1339-3020-DCFABBA7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C15D0-AF91-41DB-BF2E-AD6F0590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08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710-8370-D591-5B4C-46AEA49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D37B-DF99-47DF-7701-51B9A1B7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BF7D-390A-40BB-8272-609458A6A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3923-50FE-D16D-6026-DE7A8881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5A00F-81BC-606B-9155-7CCB8670D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C6D88-A4E9-77CB-7FD1-311C03BF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8FFFB-3EAE-FD55-DB7C-9D4A2A7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D10D6-676B-3F48-477A-BFCCB401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608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5937-3850-242A-8265-D244D95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15762-5680-AB9A-B4AE-F4C643B9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C7CD-BE69-3522-25CD-0B882A77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C3230-00BA-7813-CB90-9F3ED538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316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147C9-D350-8A32-6ADB-67A103C6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2E11E-0578-40CB-695B-7E055137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0786-D28E-C060-E613-0B4FAB7F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247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EE3-DEA0-9C25-80B9-75EAE4D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73ED-A5D0-3BCA-CD2E-0293FD3B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D760-31DC-4476-7EBA-BC418A43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0E343-DC66-C3E9-871C-22016D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CE31B-D4CD-9F69-5FBD-F54324A5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81AFD-D3EA-EF52-5855-6E74EA04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9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6A8E-BAAF-CB8A-957C-5C07E5ED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54E06-A6FF-0480-FE74-ABC3FDDB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9FB6-2F3C-3FF8-9142-8F5F1E7FE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6FC07-CE4F-061C-125F-92664A89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C227-B84D-FACB-3910-0B992173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5DD14-3BAB-5AD2-67B7-53A07B93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338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1BCEC-C418-37D8-4319-E2F550A0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2FF07-4AB2-8614-C601-33087AA5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F618-209E-CD4A-BF55-5E794D77F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9C624-DE7C-4C92-B706-E4A2487C993D}" type="datetimeFigureOut">
              <a:rPr lang="LID4096" smtClean="0"/>
              <a:t>05/25/2024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3E08-A824-2B1B-CEAD-C2E0E8F2A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E924-277E-174F-8485-74545EADA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25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18BD1-DD97-CB7E-360A-B30FE9B5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ED7B1-9AE4-AD2F-8A3D-BF838B77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94504-042F-AE21-25D8-C55410E27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A0D10-BC64-3B4F-8F51-D7E4277EC7F2}" type="datetimeFigureOut">
              <a:rPr lang="en-SE" smtClean="0"/>
              <a:t>05/25/2024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116BE-38D7-3569-BE6F-05E86C705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76D2C-46E0-B306-63A1-A7CF59093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B1E59-4E2C-5A44-BF9B-DA2BA9E6C7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7620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point.com/us/blog/information-protection/2024-data-loss-landscape-report-dlp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9539-A255-7F8D-F466-40D670B0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SQL Server Worst Practices</a:t>
            </a:r>
            <a:endParaRPr lang="LID4096" sz="4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holding a phone and a pile of data&#10;&#10;Description automatically generated">
            <a:extLst>
              <a:ext uri="{FF2B5EF4-FFF2-40B4-BE49-F238E27FC236}">
                <a16:creationId xmlns:a16="http://schemas.microsoft.com/office/drawing/2014/main" id="{8A02193C-C8D8-8F90-8477-694BD4FAB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46E723-36CF-FF30-6F83-F8801A37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Magnus Ahlkvist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SQL Server Specialist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SQL AB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@transmokopter on social media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Maker of mistakes</a:t>
            </a: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19F51-501E-F679-183E-B4F929F5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There once was a young(ish) developer</a:t>
            </a:r>
            <a:endParaRPr lang="LID4096" sz="3800">
              <a:solidFill>
                <a:schemeClr val="bg1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B868-47A5-D19E-94C4-D72C1D3F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Who all of a sudden found it he’s also the DBA.</a:t>
            </a:r>
          </a:p>
          <a:p>
            <a:r>
              <a:rPr lang="en-GB" sz="2000">
                <a:solidFill>
                  <a:schemeClr val="bg1"/>
                </a:solidFill>
              </a:rPr>
              <a:t>The only DBA</a:t>
            </a:r>
            <a:endParaRPr lang="LID4096" sz="2000">
              <a:solidFill>
                <a:schemeClr val="bg1"/>
              </a:solidFill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young senior DBA in total control with a messy server room behind him">
            <a:extLst>
              <a:ext uri="{FF2B5EF4-FFF2-40B4-BE49-F238E27FC236}">
                <a16:creationId xmlns:a16="http://schemas.microsoft.com/office/drawing/2014/main" id="{3DD0B9BF-766F-D339-5F7B-AC988A68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3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Don’t let your databases grow out of control</a:t>
            </a:r>
            <a:endParaRPr lang="LID4096" sz="42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Free space in files = evil, right?</a:t>
            </a:r>
          </a:p>
          <a:p>
            <a:r>
              <a:rPr lang="en-GB" sz="2200" dirty="0"/>
              <a:t>Let’s use </a:t>
            </a:r>
            <a:r>
              <a:rPr lang="en-GB" sz="2200" dirty="0" err="1"/>
              <a:t>autoshrink</a:t>
            </a:r>
            <a:endParaRPr lang="en-GB" sz="2200" dirty="0"/>
          </a:p>
          <a:p>
            <a:r>
              <a:rPr lang="en-GB" sz="2200" dirty="0"/>
              <a:t>Or at least shrink them manually once per day..</a:t>
            </a:r>
          </a:p>
          <a:p>
            <a:r>
              <a:rPr lang="en-GB" sz="2200" dirty="0"/>
              <a:t>Index maintenance tends to grow the transaction log file. SHRINK IT IMMEDIATELY AFTER</a:t>
            </a:r>
          </a:p>
          <a:p>
            <a:r>
              <a:rPr lang="en-GB" sz="900" dirty="0"/>
              <a:t>You do know I’m kidding, right?</a:t>
            </a:r>
            <a:endParaRPr lang="LID4096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4200" dirty="0"/>
              <a:t>Some shrink actions you should take on a regular basis</a:t>
            </a:r>
            <a:endParaRPr lang="LID4096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en-GB" sz="2200" dirty="0"/>
              <a:t>Don’t shrink the database.</a:t>
            </a:r>
          </a:p>
          <a:p>
            <a:r>
              <a:rPr lang="en-GB" sz="2200" dirty="0"/>
              <a:t>Don’t shrink the logfile.</a:t>
            </a:r>
          </a:p>
          <a:p>
            <a:r>
              <a:rPr lang="en-GB" sz="2200" dirty="0"/>
              <a:t>Don’t even think about shrinking your </a:t>
            </a:r>
            <a:r>
              <a:rPr lang="en-GB" sz="2200" dirty="0" err="1"/>
              <a:t>tempdb</a:t>
            </a:r>
            <a:r>
              <a:rPr lang="en-GB" sz="2200" dirty="0"/>
              <a:t>.</a:t>
            </a:r>
          </a:p>
          <a:p>
            <a:r>
              <a:rPr lang="en-GB" sz="2200" dirty="0"/>
              <a:t>If you purge last year’s data from the database and see a lot of free space: DO NOTHING AT ALL, DON’T TOUCH, LEAVE IT BE!</a:t>
            </a:r>
          </a:p>
          <a:p>
            <a:r>
              <a:rPr lang="en-GB" sz="2200" dirty="0"/>
              <a:t>If your storage admin tells you the databases consume A LOT of disk, these are some proper responses:</a:t>
            </a:r>
          </a:p>
          <a:p>
            <a:pPr lvl="1"/>
            <a:r>
              <a:rPr lang="en-GB" sz="1800" dirty="0"/>
              <a:t>Yes, I know.</a:t>
            </a:r>
          </a:p>
          <a:p>
            <a:pPr lvl="1"/>
            <a:r>
              <a:rPr lang="en-GB" sz="1800" dirty="0"/>
              <a:t>Uh, yeah? What about it?</a:t>
            </a:r>
          </a:p>
          <a:p>
            <a:pPr lvl="1"/>
            <a:r>
              <a:rPr lang="en-GB" sz="1800" dirty="0"/>
              <a:t>Yep, so you probably need to make sure we have more disk to allocate from our SAN.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3545C1-02A3-D5CF-2E86-0D2645A5A42F}"/>
              </a:ext>
            </a:extLst>
          </p:cNvPr>
          <p:cNvCxnSpPr>
            <a:cxnSpLocks/>
          </p:cNvCxnSpPr>
          <p:nvPr/>
        </p:nvCxnSpPr>
        <p:spPr>
          <a:xfrm>
            <a:off x="6468762" y="0"/>
            <a:ext cx="5723238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CACAD-D7C4-67B5-F052-0296E337DCDF}"/>
              </a:ext>
            </a:extLst>
          </p:cNvPr>
          <p:cNvCxnSpPr>
            <a:cxnSpLocks/>
          </p:cNvCxnSpPr>
          <p:nvPr/>
        </p:nvCxnSpPr>
        <p:spPr>
          <a:xfrm flipH="1">
            <a:off x="5902908" y="0"/>
            <a:ext cx="6287569" cy="68579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5000"/>
              <a:t>Taking backups is pretty cool.</a:t>
            </a: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sz="2200" dirty="0" err="1"/>
              <a:t>Being</a:t>
            </a:r>
            <a:r>
              <a:rPr lang="sv-SE" sz="2200" dirty="0"/>
              <a:t> </a:t>
            </a:r>
            <a:r>
              <a:rPr lang="sv-SE" sz="2200" dirty="0" err="1"/>
              <a:t>able</a:t>
            </a:r>
            <a:r>
              <a:rPr lang="sv-SE" sz="2200" dirty="0"/>
              <a:t> to </a:t>
            </a:r>
            <a:r>
              <a:rPr lang="sv-SE" sz="2200" dirty="0" err="1"/>
              <a:t>restore</a:t>
            </a:r>
            <a:r>
              <a:rPr lang="sv-SE" sz="2200" dirty="0"/>
              <a:t> backups is </a:t>
            </a:r>
            <a:r>
              <a:rPr lang="sv-SE" sz="2200" dirty="0" err="1"/>
              <a:t>way</a:t>
            </a:r>
            <a:r>
              <a:rPr lang="sv-SE" sz="2200" dirty="0"/>
              <a:t> </a:t>
            </a:r>
            <a:r>
              <a:rPr lang="sv-SE" sz="2200" dirty="0" err="1"/>
              <a:t>cooler</a:t>
            </a:r>
            <a:r>
              <a:rPr lang="sv-SE" sz="2200" dirty="0"/>
              <a:t>.</a:t>
            </a:r>
          </a:p>
          <a:p>
            <a:pPr marL="0" indent="0">
              <a:buNone/>
            </a:pPr>
            <a:endParaRPr lang="sv-SE" sz="2200" dirty="0"/>
          </a:p>
          <a:p>
            <a:pPr>
              <a:buFontTx/>
              <a:buChar char="-"/>
            </a:pPr>
            <a:r>
              <a:rPr lang="sv-SE" sz="2200" dirty="0"/>
              <a:t>The backup </a:t>
            </a:r>
            <a:r>
              <a:rPr lang="sv-SE" sz="2200" dirty="0" err="1"/>
              <a:t>job</a:t>
            </a:r>
            <a:r>
              <a:rPr lang="sv-SE" sz="2200" dirty="0"/>
              <a:t> </a:t>
            </a:r>
            <a:r>
              <a:rPr lang="sv-SE" sz="2200" dirty="0" err="1"/>
              <a:t>finished</a:t>
            </a:r>
            <a:r>
              <a:rPr lang="sv-SE" sz="2200" dirty="0"/>
              <a:t> </a:t>
            </a:r>
            <a:r>
              <a:rPr lang="sv-SE" sz="2200" dirty="0" err="1"/>
              <a:t>successfully</a:t>
            </a:r>
            <a:r>
              <a:rPr lang="sv-SE" sz="2200" dirty="0"/>
              <a:t>. </a:t>
            </a:r>
            <a:r>
              <a:rPr lang="sv-SE" sz="2200" dirty="0" err="1"/>
              <a:t>Did</a:t>
            </a:r>
            <a:r>
              <a:rPr lang="sv-SE" sz="2200" dirty="0"/>
              <a:t> it do </a:t>
            </a:r>
            <a:r>
              <a:rPr lang="sv-SE" sz="2200" dirty="0" err="1"/>
              <a:t>anything</a:t>
            </a:r>
            <a:r>
              <a:rPr lang="sv-SE" sz="2200" dirty="0"/>
              <a:t>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store backups?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test backups?</a:t>
            </a:r>
          </a:p>
          <a:p>
            <a:pPr lvl="1">
              <a:buFontTx/>
              <a:buChar char="-"/>
            </a:pPr>
            <a:r>
              <a:rPr lang="sv-SE" sz="2200" dirty="0" err="1"/>
              <a:t>Yes</a:t>
            </a:r>
            <a:r>
              <a:rPr lang="sv-SE" sz="2200" dirty="0"/>
              <a:t>. </a:t>
            </a:r>
            <a:r>
              <a:rPr lang="sv-SE" sz="2200" dirty="0" err="1"/>
              <a:t>That’s</a:t>
            </a:r>
            <a:r>
              <a:rPr lang="sv-SE" sz="2200" dirty="0"/>
              <a:t> a </a:t>
            </a:r>
            <a:r>
              <a:rPr lang="sv-SE" sz="2200" dirty="0" err="1"/>
              <a:t>thing</a:t>
            </a:r>
            <a:r>
              <a:rPr lang="sv-SE" sz="2200" dirty="0"/>
              <a:t>. It </a:t>
            </a:r>
            <a:r>
              <a:rPr lang="sv-SE" sz="2200" dirty="0" err="1"/>
              <a:t>really</a:t>
            </a:r>
            <a:r>
              <a:rPr lang="sv-SE" sz="2200" dirty="0"/>
              <a:t> is.</a:t>
            </a:r>
            <a:endParaRPr lang="sv-SE" sz="26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3600" dirty="0" err="1"/>
              <a:t>But</a:t>
            </a:r>
            <a:r>
              <a:rPr lang="sv-SE" sz="3600" dirty="0"/>
              <a:t> Magnus, </a:t>
            </a:r>
            <a:r>
              <a:rPr lang="sv-SE" sz="3600" dirty="0" err="1"/>
              <a:t>that</a:t>
            </a:r>
            <a:r>
              <a:rPr lang="sv-SE" sz="3600" dirty="0"/>
              <a:t> </a:t>
            </a:r>
            <a:r>
              <a:rPr lang="sv-SE" sz="3600" dirty="0" err="1"/>
              <a:t>would</a:t>
            </a:r>
            <a:r>
              <a:rPr lang="sv-SE" sz="3600" dirty="0"/>
              <a:t> never </a:t>
            </a:r>
            <a:r>
              <a:rPr lang="sv-SE" sz="3600" dirty="0" err="1"/>
              <a:t>happen</a:t>
            </a:r>
            <a:r>
              <a:rPr lang="sv-SE" sz="3600" dirty="0"/>
              <a:t> in a ”real shop”,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964159"/>
            <a:ext cx="4243589" cy="156847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sv-SE" sz="2200" dirty="0" err="1"/>
              <a:t>Take</a:t>
            </a:r>
            <a:r>
              <a:rPr lang="sv-SE" sz="2200" dirty="0"/>
              <a:t> a backup</a:t>
            </a:r>
          </a:p>
          <a:p>
            <a:pPr>
              <a:buFontTx/>
              <a:buChar char="-"/>
            </a:pPr>
            <a:r>
              <a:rPr lang="sv-SE" sz="2200" dirty="0"/>
              <a:t>Test it</a:t>
            </a:r>
          </a:p>
          <a:p>
            <a:pPr>
              <a:buFontTx/>
              <a:buChar char="-"/>
            </a:pPr>
            <a:r>
              <a:rPr lang="sv-SE" sz="2200" dirty="0"/>
              <a:t>Store it as far from </a:t>
            </a:r>
            <a:r>
              <a:rPr lang="sv-SE" sz="2200" dirty="0" err="1"/>
              <a:t>your</a:t>
            </a:r>
            <a:r>
              <a:rPr lang="sv-SE" sz="2200" dirty="0"/>
              <a:t> data </a:t>
            </a:r>
            <a:r>
              <a:rPr lang="sv-SE" sz="2200" dirty="0" err="1"/>
              <a:t>files</a:t>
            </a:r>
            <a:r>
              <a:rPr lang="sv-SE" sz="2200" dirty="0"/>
              <a:t> as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possibly</a:t>
            </a:r>
            <a:r>
              <a:rPr lang="sv-SE" sz="2200" dirty="0"/>
              <a:t> </a:t>
            </a:r>
            <a:r>
              <a:rPr lang="sv-SE" sz="2200" dirty="0" err="1"/>
              <a:t>can</a:t>
            </a:r>
            <a:r>
              <a:rPr lang="sv-SE" sz="2200" dirty="0"/>
              <a:t>!</a:t>
            </a:r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C575C17-AB25-D24C-15BB-7D20D304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16377"/>
              </p:ext>
            </p:extLst>
          </p:nvPr>
        </p:nvGraphicFramePr>
        <p:xfrm>
          <a:off x="114662" y="2953366"/>
          <a:ext cx="5045530" cy="167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106">
                  <a:extLst>
                    <a:ext uri="{9D8B030D-6E8A-4147-A177-3AD203B41FA5}">
                      <a16:colId xmlns:a16="http://schemas.microsoft.com/office/drawing/2014/main" val="405411553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62542270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496504217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01804100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295760725"/>
                    </a:ext>
                  </a:extLst>
                </a:gridCol>
              </a:tblGrid>
              <a:tr h="703164">
                <a:tc>
                  <a:txBody>
                    <a:bodyPr/>
                    <a:lstStyle/>
                    <a:p>
                      <a:r>
                        <a:rPr lang="sv-SE" sz="1300" dirty="0" err="1"/>
                        <a:t>Organi-sations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affected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Data loss incidents per </a:t>
                      </a:r>
                      <a:r>
                        <a:rPr lang="sv-SE" sz="1300" dirty="0" err="1"/>
                        <a:t>year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Business dis-</a:t>
                      </a:r>
                      <a:r>
                        <a:rPr lang="sv-SE" sz="1300" dirty="0" err="1"/>
                        <a:t>ruptions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Reputation </a:t>
                      </a:r>
                      <a:r>
                        <a:rPr lang="sv-SE" sz="1300" dirty="0" err="1"/>
                        <a:t>setback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 err="1"/>
                        <a:t>Issued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regulatory</a:t>
                      </a:r>
                      <a:r>
                        <a:rPr lang="sv-SE" sz="1300" dirty="0"/>
                        <a:t> 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02949"/>
                  </a:ext>
                </a:extLst>
              </a:tr>
              <a:tr h="226827">
                <a:tc>
                  <a:txBody>
                    <a:bodyPr/>
                    <a:lstStyle/>
                    <a:p>
                      <a:r>
                        <a:rPr lang="sv-SE" sz="1300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11495"/>
                  </a:ext>
                </a:extLst>
              </a:tr>
              <a:tr h="226827">
                <a:tc gridSpan="5">
                  <a:txBody>
                    <a:bodyPr/>
                    <a:lstStyle/>
                    <a:p>
                      <a:r>
                        <a:rPr lang="sv-SE" sz="1300" dirty="0" err="1"/>
                        <a:t>Proofpoint</a:t>
                      </a:r>
                      <a:r>
                        <a:rPr lang="sv-SE" sz="1300" dirty="0"/>
                        <a:t> 2024 Data Loss Landscape </a:t>
                      </a:r>
                      <a:r>
                        <a:rPr lang="sv-SE" sz="1300" dirty="0" err="1"/>
                        <a:t>report</a:t>
                      </a:r>
                      <a:r>
                        <a:rPr lang="sv-SE" sz="1300" dirty="0"/>
                        <a:t>.</a:t>
                      </a:r>
                      <a:br>
                        <a:rPr lang="sv-SE" sz="1300" dirty="0"/>
                      </a:br>
                      <a:r>
                        <a:rPr lang="sv-SE" sz="1300" dirty="0">
                          <a:hlinkClick r:id="rId3"/>
                        </a:rPr>
                        <a:t>https://www.proofpoint.com/us/blog/information-protection/2024-data-loss-landscape-report-dlp</a:t>
                      </a:r>
                      <a:r>
                        <a:rPr lang="sv-SE" sz="13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6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3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9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EB17B7-D27D-D44D-D772-E6DC1AC4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v-SE" sz="5400"/>
              <a:t>If you don’t know, don’t change</a:t>
            </a:r>
          </a:p>
        </p:txBody>
      </p:sp>
      <p:sp>
        <p:nvSpPr>
          <p:cNvPr id="209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41EF0E-5017-5500-041C-A16AF3E9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sv-SE" sz="2200" dirty="0"/>
              <a:t>If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googled</a:t>
            </a:r>
            <a:r>
              <a:rPr lang="sv-SE" sz="2200" dirty="0"/>
              <a:t> for </a:t>
            </a:r>
            <a:r>
              <a:rPr lang="sv-SE" sz="2200" dirty="0" err="1"/>
              <a:t>some</a:t>
            </a:r>
            <a:r>
              <a:rPr lang="sv-SE" sz="2200" dirty="0"/>
              <a:t> </a:t>
            </a:r>
            <a:r>
              <a:rPr lang="sv-SE" sz="2200" dirty="0" err="1"/>
              <a:t>advice</a:t>
            </a:r>
            <a:r>
              <a:rPr lang="sv-SE" sz="2200" dirty="0"/>
              <a:t>, </a:t>
            </a:r>
            <a:r>
              <a:rPr lang="sv-SE" sz="2200" dirty="0" err="1"/>
              <a:t>found</a:t>
            </a:r>
            <a:r>
              <a:rPr lang="sv-SE" sz="2200" dirty="0"/>
              <a:t> it </a:t>
            </a:r>
            <a:r>
              <a:rPr lang="sv-SE" sz="2200" dirty="0" err="1"/>
              <a:t>but</a:t>
            </a:r>
            <a:r>
              <a:rPr lang="sv-SE" sz="2200" dirty="0"/>
              <a:t> </a:t>
            </a:r>
            <a:r>
              <a:rPr lang="sv-SE" sz="2200" dirty="0" err="1"/>
              <a:t>didn’t</a:t>
            </a:r>
            <a:r>
              <a:rPr lang="sv-SE" sz="2200" dirty="0"/>
              <a:t> </a:t>
            </a:r>
            <a:r>
              <a:rPr lang="sv-SE" sz="2200" dirty="0" err="1"/>
              <a:t>really</a:t>
            </a:r>
            <a:r>
              <a:rPr lang="sv-SE" sz="2200" dirty="0"/>
              <a:t> understand the reasoning </a:t>
            </a:r>
            <a:r>
              <a:rPr lang="sv-SE" sz="2200" dirty="0" err="1"/>
              <a:t>behind</a:t>
            </a:r>
            <a:r>
              <a:rPr lang="sv-SE" sz="2200" dirty="0"/>
              <a:t> it: </a:t>
            </a:r>
            <a:r>
              <a:rPr lang="sv-SE" sz="2200" dirty="0" err="1"/>
              <a:t>You</a:t>
            </a:r>
            <a:r>
              <a:rPr lang="sv-SE" sz="2200" dirty="0"/>
              <a:t> still </a:t>
            </a:r>
            <a:r>
              <a:rPr lang="sv-SE" sz="2200" dirty="0" err="1"/>
              <a:t>don’t</a:t>
            </a:r>
            <a:r>
              <a:rPr lang="sv-SE" sz="2200" dirty="0"/>
              <a:t> </a:t>
            </a:r>
            <a:r>
              <a:rPr lang="sv-SE" sz="2200" dirty="0" err="1"/>
              <a:t>know</a:t>
            </a:r>
            <a:r>
              <a:rPr lang="sv-SE" sz="2200" dirty="0"/>
              <a:t>. Hands off!</a:t>
            </a:r>
          </a:p>
          <a:p>
            <a:pPr marL="0" indent="0">
              <a:buNone/>
            </a:pPr>
            <a:r>
              <a:rPr lang="sv-SE" sz="2200" dirty="0" err="1"/>
              <a:t>This</a:t>
            </a:r>
            <a:r>
              <a:rPr lang="sv-SE" sz="2200" dirty="0"/>
              <a:t> </a:t>
            </a:r>
            <a:r>
              <a:rPr lang="sv-SE" sz="2200" dirty="0" err="1"/>
              <a:t>includes</a:t>
            </a:r>
            <a:r>
              <a:rPr lang="sv-SE" sz="2200" dirty="0"/>
              <a:t>, </a:t>
            </a:r>
            <a:r>
              <a:rPr lang="sv-SE" sz="2200" dirty="0" err="1"/>
              <a:t>but</a:t>
            </a:r>
            <a:r>
              <a:rPr lang="sv-SE" sz="2200" dirty="0"/>
              <a:t> is not </a:t>
            </a:r>
            <a:r>
              <a:rPr lang="sv-SE" sz="2200" dirty="0" err="1"/>
              <a:t>limited</a:t>
            </a:r>
            <a:r>
              <a:rPr lang="sv-SE" sz="2200" dirty="0"/>
              <a:t> to:</a:t>
            </a:r>
          </a:p>
          <a:p>
            <a:pPr>
              <a:buFontTx/>
              <a:buChar char="-"/>
            </a:pPr>
            <a:r>
              <a:rPr lang="sv-SE" sz="2200" dirty="0" err="1"/>
              <a:t>Database</a:t>
            </a:r>
            <a:r>
              <a:rPr lang="sv-SE" sz="2200" dirty="0"/>
              <a:t> </a:t>
            </a:r>
            <a:r>
              <a:rPr lang="sv-SE" sz="2200" dirty="0" err="1"/>
              <a:t>Recovery</a:t>
            </a:r>
            <a:r>
              <a:rPr lang="sv-SE" sz="2200" dirty="0"/>
              <a:t> </a:t>
            </a:r>
            <a:r>
              <a:rPr lang="sv-SE" sz="2200" dirty="0" err="1"/>
              <a:t>Model</a:t>
            </a:r>
            <a:endParaRPr lang="sv-SE" sz="2200" dirty="0"/>
          </a:p>
          <a:p>
            <a:pPr>
              <a:buFontTx/>
              <a:buChar char="-"/>
            </a:pPr>
            <a:r>
              <a:rPr lang="sv-SE" sz="2200" dirty="0" err="1"/>
              <a:t>Fillfactor</a:t>
            </a:r>
            <a:r>
              <a:rPr lang="sv-SE" sz="2200" dirty="0"/>
              <a:t> (Not Phil </a:t>
            </a:r>
            <a:r>
              <a:rPr lang="sv-SE" sz="2200" dirty="0" err="1"/>
              <a:t>Factor</a:t>
            </a:r>
            <a:r>
              <a:rPr lang="sv-SE" sz="2200" dirty="0"/>
              <a:t>)</a:t>
            </a:r>
          </a:p>
          <a:p>
            <a:pPr>
              <a:buFontTx/>
              <a:buChar char="-"/>
            </a:pPr>
            <a:r>
              <a:rPr lang="sv-SE" sz="2200" dirty="0" err="1"/>
              <a:t>Delayed</a:t>
            </a:r>
            <a:r>
              <a:rPr lang="sv-SE" sz="2200" dirty="0"/>
              <a:t> </a:t>
            </a:r>
            <a:r>
              <a:rPr lang="sv-SE" sz="2200" dirty="0" err="1"/>
              <a:t>Durability</a:t>
            </a:r>
            <a:endParaRPr lang="sv-SE" sz="2200" dirty="0"/>
          </a:p>
          <a:p>
            <a:pPr marL="0" indent="0">
              <a:buNone/>
            </a:pPr>
            <a:r>
              <a:rPr lang="sv-SE" sz="2200" dirty="0"/>
              <a:t>(I </a:t>
            </a:r>
            <a:r>
              <a:rPr lang="sv-SE" sz="2200" dirty="0" err="1"/>
              <a:t>touched</a:t>
            </a:r>
            <a:r>
              <a:rPr lang="sv-SE" sz="2200" dirty="0"/>
              <a:t> a </a:t>
            </a:r>
            <a:r>
              <a:rPr lang="sv-SE" sz="2200" dirty="0" err="1"/>
              <a:t>couple</a:t>
            </a:r>
            <a:r>
              <a:rPr lang="sv-SE" sz="2200" dirty="0"/>
              <a:t> </a:t>
            </a:r>
            <a:r>
              <a:rPr lang="sv-SE" sz="2200" dirty="0" err="1"/>
              <a:t>of</a:t>
            </a:r>
            <a:r>
              <a:rPr lang="sv-SE" sz="2200" dirty="0"/>
              <a:t> </a:t>
            </a:r>
            <a:r>
              <a:rPr lang="sv-SE" sz="2200" dirty="0" err="1"/>
              <a:t>these</a:t>
            </a:r>
            <a:r>
              <a:rPr lang="sv-SE" sz="2200" dirty="0"/>
              <a:t> </a:t>
            </a:r>
            <a:r>
              <a:rPr lang="sv-SE" sz="2200" dirty="0" err="1"/>
              <a:t>settings</a:t>
            </a:r>
            <a:r>
              <a:rPr lang="sv-SE" sz="2200" dirty="0"/>
              <a:t> </a:t>
            </a:r>
            <a:r>
              <a:rPr lang="sv-SE" sz="2200" dirty="0" err="1"/>
              <a:t>without</a:t>
            </a:r>
            <a:r>
              <a:rPr lang="sv-SE" sz="2200" dirty="0"/>
              <a:t> </a:t>
            </a:r>
            <a:r>
              <a:rPr lang="sv-SE" sz="2200" dirty="0" err="1"/>
              <a:t>having</a:t>
            </a:r>
            <a:r>
              <a:rPr lang="sv-SE" sz="2200" dirty="0"/>
              <a:t> </a:t>
            </a:r>
            <a:r>
              <a:rPr lang="sv-SE" sz="2200" dirty="0" err="1"/>
              <a:t>any</a:t>
            </a:r>
            <a:r>
              <a:rPr lang="sv-SE" sz="2200" dirty="0"/>
              <a:t> </a:t>
            </a:r>
            <a:r>
              <a:rPr lang="sv-SE" sz="2200" dirty="0" err="1"/>
              <a:t>idea</a:t>
            </a:r>
            <a:r>
              <a:rPr lang="sv-SE" sz="2200" dirty="0"/>
              <a:t> </a:t>
            </a:r>
            <a:r>
              <a:rPr lang="sv-SE" sz="2200" dirty="0" err="1"/>
              <a:t>what</a:t>
            </a:r>
            <a:r>
              <a:rPr lang="sv-SE" sz="2200" dirty="0"/>
              <a:t> </a:t>
            </a:r>
            <a:r>
              <a:rPr lang="sv-SE" sz="2200" dirty="0" err="1"/>
              <a:t>they</a:t>
            </a:r>
            <a:r>
              <a:rPr lang="sv-SE" sz="2200" dirty="0"/>
              <a:t> </a:t>
            </a:r>
            <a:r>
              <a:rPr lang="sv-SE" sz="2200" dirty="0" err="1"/>
              <a:t>did</a:t>
            </a:r>
            <a:r>
              <a:rPr lang="sv-SE" sz="2200" dirty="0"/>
              <a:t>)</a:t>
            </a:r>
          </a:p>
          <a:p>
            <a:endParaRPr lang="sv-SE" sz="22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BBB67-4EA5-5D07-2160-F9C0DF0E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C4080-874F-2EA6-8519-8C5D4A77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GB" sz="2800"/>
              <a:t>But by all means, do figure out what some of the settings mean</a:t>
            </a:r>
            <a:endParaRPr lang="LID4096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80AD-D393-AD48-2B8D-AAECE824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GB" sz="2000"/>
              <a:t>Default settings, they suck</a:t>
            </a:r>
          </a:p>
          <a:p>
            <a:r>
              <a:rPr lang="en-GB" sz="2000"/>
              <a:t>Look at MAXDOP</a:t>
            </a:r>
          </a:p>
          <a:p>
            <a:r>
              <a:rPr lang="en-GB" sz="2000"/>
              <a:t>Look at Cost Threshold for parallelism</a:t>
            </a:r>
          </a:p>
          <a:p>
            <a:r>
              <a:rPr lang="en-GB" sz="2000"/>
              <a:t>Look at auto growth settings</a:t>
            </a:r>
            <a:endParaRPr lang="LID4096" sz="2000"/>
          </a:p>
        </p:txBody>
      </p:sp>
      <p:pic>
        <p:nvPicPr>
          <p:cNvPr id="3074" name="Picture 2" descr="an IT-technician happily finishing a next-next-next-installation of software">
            <a:extLst>
              <a:ext uri="{FF2B5EF4-FFF2-40B4-BE49-F238E27FC236}">
                <a16:creationId xmlns:a16="http://schemas.microsoft.com/office/drawing/2014/main" id="{98135397-FBC5-33C1-D1D6-C18668D8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4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0CC4C72-5F75-8BBD-CEB9-91FF8949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sv-SE" sz="3700"/>
              <a:t>.NET </a:t>
            </a:r>
            <a:r>
              <a:rPr lang="sv-SE" sz="3700" err="1"/>
              <a:t>developers</a:t>
            </a:r>
            <a:r>
              <a:rPr lang="sv-SE" sz="3700"/>
              <a:t> </a:t>
            </a:r>
            <a:r>
              <a:rPr lang="sv-SE" sz="3700" err="1"/>
              <a:t>use</a:t>
            </a:r>
            <a:r>
              <a:rPr lang="sv-SE" sz="3700"/>
              <a:t> </a:t>
            </a:r>
            <a:r>
              <a:rPr lang="sv-SE" sz="3700" err="1"/>
              <a:t>git</a:t>
            </a:r>
            <a:r>
              <a:rPr lang="sv-SE" sz="3700"/>
              <a:t> and pipelines. </a:t>
            </a:r>
            <a:r>
              <a:rPr lang="sv-SE" sz="3700" err="1"/>
              <a:t>Databases</a:t>
            </a:r>
            <a:r>
              <a:rPr lang="sv-SE" sz="3700"/>
              <a:t> </a:t>
            </a:r>
            <a:r>
              <a:rPr lang="sv-SE" sz="3700" err="1"/>
              <a:t>are</a:t>
            </a:r>
            <a:r>
              <a:rPr lang="sv-SE" sz="3700"/>
              <a:t> different,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DBA883-2636-1608-7418-AEBB3030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sv-SE" sz="2000" dirty="0"/>
              <a:t>NOOOOOOOOOO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write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,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a </a:t>
            </a:r>
            <a:r>
              <a:rPr lang="sv-SE" sz="2000" dirty="0" err="1"/>
              <a:t>developer</a:t>
            </a:r>
            <a:r>
              <a:rPr lang="sv-SE" sz="2000" dirty="0"/>
              <a:t>.</a:t>
            </a:r>
          </a:p>
          <a:p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your</a:t>
            </a:r>
            <a:r>
              <a:rPr lang="sv-SE" sz="2000" dirty="0"/>
              <a:t> </a:t>
            </a:r>
            <a:r>
              <a:rPr lang="sv-SE" sz="2000" dirty="0" err="1"/>
              <a:t>OneDrive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an e-mail </a:t>
            </a:r>
            <a:r>
              <a:rPr lang="sv-SE" sz="2000" dirty="0" err="1"/>
              <a:t>thread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happens</a:t>
            </a:r>
            <a:r>
              <a:rPr lang="sv-SE" sz="2000" dirty="0"/>
              <a:t> to be DBA-</a:t>
            </a:r>
            <a:r>
              <a:rPr lang="sv-SE" sz="2000" dirty="0" err="1"/>
              <a:t>thingamajigs</a:t>
            </a:r>
            <a:r>
              <a:rPr lang="sv-SE" sz="2000" dirty="0"/>
              <a:t>, IT IS STILL CODE. </a:t>
            </a:r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</a:t>
            </a:r>
          </a:p>
          <a:p>
            <a:r>
              <a:rPr lang="sv-SE" sz="2000" dirty="0"/>
              <a:t>(Or </a:t>
            </a:r>
            <a:r>
              <a:rPr lang="sv-SE" sz="2000" dirty="0" err="1"/>
              <a:t>svn</a:t>
            </a:r>
            <a:r>
              <a:rPr lang="sv-SE" sz="2000" dirty="0"/>
              <a:t> or </a:t>
            </a:r>
            <a:r>
              <a:rPr lang="sv-SE" sz="2000" dirty="0" err="1"/>
              <a:t>whatever</a:t>
            </a:r>
            <a:r>
              <a:rPr lang="sv-SE" sz="2000" dirty="0"/>
              <a:t> source </a:t>
            </a:r>
            <a:r>
              <a:rPr lang="sv-SE" sz="2000" dirty="0" err="1"/>
              <a:t>control</a:t>
            </a:r>
            <a:r>
              <a:rPr lang="sv-SE" sz="2000" dirty="0"/>
              <a:t> system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. </a:t>
            </a:r>
            <a:r>
              <a:rPr lang="sv-SE" sz="2000" dirty="0" err="1"/>
              <a:t>Don’t</a:t>
            </a:r>
            <a:r>
              <a:rPr lang="sv-SE" sz="2000" dirty="0"/>
              <a:t> be </a:t>
            </a:r>
            <a:r>
              <a:rPr lang="sv-SE" sz="2000" dirty="0" err="1"/>
              <a:t>saucy</a:t>
            </a:r>
            <a:r>
              <a:rPr lang="sv-SE" sz="2000" dirty="0"/>
              <a:t>.)</a:t>
            </a:r>
          </a:p>
          <a:p>
            <a:r>
              <a:rPr lang="sv-SE" sz="2000" dirty="0" err="1"/>
              <a:t>Deploy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</a:t>
            </a:r>
            <a:r>
              <a:rPr lang="sv-SE" sz="2000" dirty="0" err="1"/>
              <a:t>deployment</a:t>
            </a:r>
            <a:r>
              <a:rPr lang="sv-SE" sz="2000" dirty="0"/>
              <a:t> </a:t>
            </a:r>
            <a:r>
              <a:rPr lang="sv-SE" sz="2000" dirty="0" err="1"/>
              <a:t>tools</a:t>
            </a:r>
            <a:r>
              <a:rPr lang="sv-SE" sz="2000" dirty="0"/>
              <a:t>.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r>
              <a:rPr lang="sv-SE" sz="2000" dirty="0"/>
              <a:t>.</a:t>
            </a:r>
          </a:p>
        </p:txBody>
      </p:sp>
      <p:pic>
        <p:nvPicPr>
          <p:cNvPr id="3074" name="Picture 2" descr="an overworked DBA deploying directly to production">
            <a:extLst>
              <a:ext uri="{FF2B5EF4-FFF2-40B4-BE49-F238E27FC236}">
                <a16:creationId xmlns:a16="http://schemas.microsoft.com/office/drawing/2014/main" id="{9125AC9A-34F2-3A6D-8FFB-EDD2D7D5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 bild som visar inomhus, klädsel, person, möbler&#10;&#10;Automatiskt genererad beskrivning">
            <a:extLst>
              <a:ext uri="{FF2B5EF4-FFF2-40B4-BE49-F238E27FC236}">
                <a16:creationId xmlns:a16="http://schemas.microsoft.com/office/drawing/2014/main" id="{C3AC07DD-5280-D520-A2FA-44A5B832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97D046C-8378-99B4-92AE-619EA6DF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Test environments – build them, use them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9C3B7A-DB97-0C2B-874B-AF6CB358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is when Magnus tells you about when he went from working with databases to becoming a DBA.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06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61BBBA-5B89-AF5B-EC69-9C9DE6FA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83" y="643466"/>
            <a:ext cx="5288490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07EFE-97EA-6359-EE65-9EEDFA76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78" y="785294"/>
            <a:ext cx="11811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8CBB3-4BAE-3D9B-4815-66534BB4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07" y="884252"/>
            <a:ext cx="3047253" cy="652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5CA8D-DA3F-8273-6C68-74F015999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993" y="1814603"/>
            <a:ext cx="3567126" cy="934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4F198-FD4F-BB0B-A814-D57F58AF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6" y="2993475"/>
            <a:ext cx="2676687" cy="1169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548DAC-71D1-E344-2C2E-4A3E823DC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935" y="2877774"/>
            <a:ext cx="3144040" cy="1768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7A873F-3F18-7A78-302B-8505EE07F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698" y="5335792"/>
            <a:ext cx="3639462" cy="425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FB1966-FE6B-8A04-A029-B6B0BD797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5665" y="3429000"/>
            <a:ext cx="2836060" cy="1287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6E808B-E50C-DE5E-7C41-855496B3E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2968" y="5314672"/>
            <a:ext cx="2286787" cy="8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1BBBA-5B89-AF5B-EC69-9C9DE6FA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83" y="643466"/>
            <a:ext cx="5288490" cy="5566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89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1F822079-BEAA-2733-7249-D877095A5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3" b="32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9AA38-7B9B-8154-F108-2C89BCB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Developer oriented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6815-7B93-E2D5-8EF8-C98CEB97ACD5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How to make the code really slow and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3635893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E67F-8EC1-1832-1A47-8476D8AD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Bring your C# knowledge into your T-SQL programming</a:t>
            </a:r>
            <a:endParaRPr lang="LID4096" sz="28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19A54A7E-12CE-B946-BBB9-326494F7C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r="220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2EA644-0B66-8102-377F-3E97E222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Code reusability is awesome, let’s use functions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4858-4747-B282-BE34-697BC8EB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8" b="192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2E067-CBE2-C323-0D00-4D3F9505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Be in total control</a:t>
            </a:r>
            <a:endParaRPr lang="LID4096" sz="500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E9CF8-F713-F936-BE3A-E87EB597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Cursors – look at every row and decide what to do with it based on column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logic should be in the application, not in the database – now let’s create our annual reports…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I heard the word “RBAR” and that’s exactly what I want to do – mastering every row in the database!</a:t>
            </a:r>
          </a:p>
        </p:txBody>
      </p:sp>
    </p:spTree>
    <p:extLst>
      <p:ext uri="{BB962C8B-B14F-4D97-AF65-F5344CB8AC3E}">
        <p14:creationId xmlns:p14="http://schemas.microsoft.com/office/powerpoint/2010/main" val="122409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B536CB8-AC13-C6D1-9FA2-1366402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sv-SE" sz="2800" dirty="0" err="1"/>
              <a:t>Naming</a:t>
            </a:r>
            <a:r>
              <a:rPr lang="sv-SE" sz="2800" dirty="0"/>
              <a:t> </a:t>
            </a:r>
            <a:r>
              <a:rPr lang="sv-SE" sz="2800" dirty="0" err="1"/>
              <a:t>conventions</a:t>
            </a:r>
            <a:r>
              <a:rPr lang="sv-SE" sz="2800" dirty="0"/>
              <a:t> </a:t>
            </a:r>
            <a:r>
              <a:rPr lang="sv-SE" sz="2800" dirty="0" err="1"/>
              <a:t>are</a:t>
            </a:r>
            <a:r>
              <a:rPr lang="sv-SE" sz="2800" dirty="0"/>
              <a:t> </a:t>
            </a:r>
            <a:r>
              <a:rPr lang="sv-SE" sz="2800" dirty="0" err="1"/>
              <a:t>great</a:t>
            </a:r>
            <a:r>
              <a:rPr lang="sv-SE" sz="2800" dirty="0"/>
              <a:t>. </a:t>
            </a:r>
          </a:p>
        </p:txBody>
      </p:sp>
      <p:pic>
        <p:nvPicPr>
          <p:cNvPr id="1026" name="Picture 2" descr="three young developers of diverse genders involved in a heated discussion about naming conventions for database objects">
            <a:extLst>
              <a:ext uri="{FF2B5EF4-FFF2-40B4-BE49-F238E27FC236}">
                <a16:creationId xmlns:a16="http://schemas.microsoft.com/office/drawing/2014/main" id="{DF7438DD-98AC-06D4-D67D-6CDF04B7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ECC294F-E1EE-B8FF-9081-BDD359E5B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sv-SE" sz="1900" dirty="0"/>
              <a:t>Prefix </a:t>
            </a:r>
            <a:r>
              <a:rPr lang="sv-SE" sz="1900" dirty="0" err="1"/>
              <a:t>objects</a:t>
            </a:r>
            <a:r>
              <a:rPr lang="sv-SE" sz="1900" dirty="0"/>
              <a:t> to </a:t>
            </a:r>
            <a:r>
              <a:rPr lang="sv-SE" sz="1900" dirty="0" err="1"/>
              <a:t>know</a:t>
            </a:r>
            <a:r>
              <a:rPr lang="sv-SE" sz="1900" dirty="0"/>
              <a:t> </a:t>
            </a:r>
            <a:r>
              <a:rPr lang="sv-SE" sz="1900" dirty="0" err="1"/>
              <a:t>what</a:t>
            </a:r>
            <a:r>
              <a:rPr lang="sv-SE" sz="1900" dirty="0"/>
              <a:t> </a:t>
            </a:r>
            <a:r>
              <a:rPr lang="sv-SE" sz="1900" dirty="0" err="1"/>
              <a:t>they</a:t>
            </a:r>
            <a:r>
              <a:rPr lang="sv-SE" sz="1900" dirty="0"/>
              <a:t> </a:t>
            </a:r>
            <a:r>
              <a:rPr lang="sv-SE" sz="1900" dirty="0" err="1"/>
              <a:t>are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sp_procedurename</a:t>
            </a:r>
            <a:endParaRPr lang="sv-SE" sz="1900" dirty="0"/>
          </a:p>
          <a:p>
            <a:pPr lvl="1"/>
            <a:r>
              <a:rPr lang="sv-SE" sz="1900" dirty="0" err="1"/>
              <a:t>fn_functionname</a:t>
            </a:r>
            <a:endParaRPr lang="sv-SE" sz="1900" dirty="0"/>
          </a:p>
          <a:p>
            <a:r>
              <a:rPr lang="sv-SE" sz="1900" dirty="0" err="1"/>
              <a:t>Every</a:t>
            </a:r>
            <a:r>
              <a:rPr lang="sv-SE" sz="1900" dirty="0"/>
              <a:t> </a:t>
            </a:r>
            <a:r>
              <a:rPr lang="sv-SE" sz="1900" dirty="0" err="1"/>
              <a:t>year</a:t>
            </a:r>
            <a:r>
              <a:rPr lang="sv-SE" sz="1900" dirty="0"/>
              <a:t>, </a:t>
            </a:r>
            <a:r>
              <a:rPr lang="sv-SE" sz="1900" dirty="0" err="1"/>
              <a:t>change</a:t>
            </a:r>
            <a:r>
              <a:rPr lang="sv-SE" sz="1900" dirty="0"/>
              <a:t> </a:t>
            </a:r>
            <a:r>
              <a:rPr lang="sv-SE" sz="1900" dirty="0" err="1"/>
              <a:t>naming</a:t>
            </a:r>
            <a:r>
              <a:rPr lang="sv-SE" sz="1900" dirty="0"/>
              <a:t> </a:t>
            </a:r>
            <a:r>
              <a:rPr lang="sv-SE" sz="1900" dirty="0" err="1"/>
              <a:t>conventions</a:t>
            </a:r>
            <a:r>
              <a:rPr lang="sv-SE" sz="1900" dirty="0"/>
              <a:t>, </a:t>
            </a:r>
            <a:r>
              <a:rPr lang="sv-SE" sz="1900" dirty="0" err="1"/>
              <a:t>but</a:t>
            </a:r>
            <a:r>
              <a:rPr lang="sv-SE" sz="1900" dirty="0"/>
              <a:t> </a:t>
            </a:r>
            <a:r>
              <a:rPr lang="sv-SE" sz="1900" dirty="0" err="1"/>
              <a:t>don’t</a:t>
            </a:r>
            <a:r>
              <a:rPr lang="sv-SE" sz="1900" dirty="0"/>
              <a:t> </a:t>
            </a:r>
            <a:r>
              <a:rPr lang="sv-SE" sz="1900" dirty="0" err="1"/>
              <a:t>update</a:t>
            </a:r>
            <a:r>
              <a:rPr lang="sv-SE" sz="1900" dirty="0"/>
              <a:t> old </a:t>
            </a:r>
            <a:r>
              <a:rPr lang="sv-SE" sz="1900" dirty="0" err="1"/>
              <a:t>objects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tblTableName</a:t>
            </a:r>
            <a:endParaRPr lang="sv-SE" sz="1900" dirty="0"/>
          </a:p>
          <a:p>
            <a:pPr lvl="1"/>
            <a:r>
              <a:rPr lang="sv-SE" sz="1900" dirty="0" err="1"/>
              <a:t>tbl_table_name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7025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AD5C30-BFB8-32B6-FA55-373B0A70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sv-SE" dirty="0"/>
              <a:t>No, </a:t>
            </a:r>
            <a:r>
              <a:rPr lang="sv-SE" dirty="0" err="1"/>
              <a:t>maybe</a:t>
            </a:r>
            <a:r>
              <a:rPr lang="sv-SE" dirty="0"/>
              <a:t> not.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CDCA4F-1498-1B33-5356-0A94BAA4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sv-SE" sz="1700" dirty="0" err="1"/>
              <a:t>Agree</a:t>
            </a:r>
            <a:r>
              <a:rPr lang="sv-SE" sz="1700" dirty="0"/>
              <a:t> on a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endParaRPr lang="sv-SE" sz="1700" dirty="0"/>
          </a:p>
          <a:p>
            <a:r>
              <a:rPr lang="sv-SE" sz="1700" dirty="0"/>
              <a:t>Make sure </a:t>
            </a:r>
            <a:r>
              <a:rPr lang="sv-SE" sz="1700" dirty="0" err="1"/>
              <a:t>it’s</a:t>
            </a:r>
            <a:r>
              <a:rPr lang="sv-SE" sz="1700" dirty="0"/>
              <a:t> </a:t>
            </a:r>
            <a:r>
              <a:rPr lang="sv-SE" sz="1700" dirty="0" err="1"/>
              <a:t>followed</a:t>
            </a:r>
            <a:endParaRPr lang="sv-SE" sz="1700" dirty="0"/>
          </a:p>
          <a:p>
            <a:r>
              <a:rPr lang="sv-SE" sz="1700" dirty="0" err="1"/>
              <a:t>Use</a:t>
            </a:r>
            <a:r>
              <a:rPr lang="sv-SE" sz="1700" dirty="0"/>
              <a:t> </a:t>
            </a:r>
            <a:r>
              <a:rPr lang="sv-SE" sz="1700" dirty="0" err="1"/>
              <a:t>any</a:t>
            </a:r>
            <a:r>
              <a:rPr lang="sv-SE" sz="1700" dirty="0"/>
              <a:t>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r>
              <a:rPr lang="sv-SE" sz="1700" dirty="0"/>
              <a:t>. Camel-</a:t>
            </a:r>
            <a:r>
              <a:rPr lang="sv-SE" sz="1700" dirty="0" err="1"/>
              <a:t>case</a:t>
            </a:r>
            <a:r>
              <a:rPr lang="sv-SE" sz="1700" dirty="0"/>
              <a:t>, Pascal-</a:t>
            </a:r>
            <a:r>
              <a:rPr lang="sv-SE" sz="1700" dirty="0" err="1"/>
              <a:t>case</a:t>
            </a:r>
            <a:r>
              <a:rPr lang="sv-SE" sz="1700" dirty="0"/>
              <a:t>, </a:t>
            </a:r>
            <a:r>
              <a:rPr lang="sv-SE" sz="1700" dirty="0" err="1"/>
              <a:t>whatever-case</a:t>
            </a:r>
            <a:r>
              <a:rPr lang="sv-SE" sz="1700" dirty="0"/>
              <a:t>.</a:t>
            </a:r>
          </a:p>
          <a:p>
            <a:r>
              <a:rPr lang="sv-SE" sz="1700" dirty="0"/>
              <a:t>Prefix </a:t>
            </a:r>
            <a:r>
              <a:rPr lang="sv-SE" sz="1700" dirty="0" err="1"/>
              <a:t>whichever</a:t>
            </a:r>
            <a:r>
              <a:rPr lang="sv-SE" sz="1700" dirty="0"/>
              <a:t> </a:t>
            </a:r>
            <a:r>
              <a:rPr lang="sv-SE" sz="1700" dirty="0" err="1"/>
              <a:t>way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want</a:t>
            </a:r>
            <a:r>
              <a:rPr lang="sv-SE" sz="1700" dirty="0"/>
              <a:t>, </a:t>
            </a:r>
            <a:r>
              <a:rPr lang="sv-SE" sz="1700" dirty="0" err="1"/>
              <a:t>but</a:t>
            </a:r>
            <a:r>
              <a:rPr lang="sv-SE" sz="1700" dirty="0"/>
              <a:t> </a:t>
            </a:r>
            <a:r>
              <a:rPr lang="sv-SE" sz="1700" dirty="0" err="1"/>
              <a:t>follow</a:t>
            </a:r>
            <a:r>
              <a:rPr lang="sv-SE" sz="1700" dirty="0"/>
              <a:t> the </a:t>
            </a:r>
            <a:r>
              <a:rPr lang="sv-SE" sz="1700" dirty="0" err="1"/>
              <a:t>conventions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decided</a:t>
            </a:r>
            <a:r>
              <a:rPr lang="sv-SE" sz="1700" dirty="0"/>
              <a:t> </a:t>
            </a:r>
            <a:r>
              <a:rPr lang="sv-SE" sz="1700" dirty="0" err="1"/>
              <a:t>upon</a:t>
            </a:r>
            <a:r>
              <a:rPr lang="sv-SE" sz="1700" dirty="0"/>
              <a:t>.</a:t>
            </a:r>
          </a:p>
          <a:p>
            <a:pPr lvl="1"/>
            <a:r>
              <a:rPr lang="sv-SE" sz="1300" dirty="0"/>
              <a:t>(</a:t>
            </a:r>
            <a:r>
              <a:rPr lang="sv-SE" sz="1300" dirty="0" err="1"/>
              <a:t>Even</a:t>
            </a:r>
            <a:r>
              <a:rPr lang="sv-SE" sz="1300" dirty="0"/>
              <a:t> </a:t>
            </a:r>
            <a:r>
              <a:rPr lang="sv-SE" sz="1300" dirty="0" err="1"/>
              <a:t>if</a:t>
            </a:r>
            <a:r>
              <a:rPr lang="sv-SE" sz="1300" dirty="0"/>
              <a:t> </a:t>
            </a:r>
            <a:r>
              <a:rPr lang="sv-SE" sz="1300" dirty="0" err="1"/>
              <a:t>hungarian</a:t>
            </a:r>
            <a:r>
              <a:rPr lang="sv-SE" sz="1300" dirty="0"/>
              <a:t> notation hurts my </a:t>
            </a:r>
            <a:r>
              <a:rPr lang="sv-SE" sz="1300" dirty="0" err="1"/>
              <a:t>eyes</a:t>
            </a:r>
            <a:r>
              <a:rPr lang="sv-SE" sz="1300" dirty="0"/>
              <a:t>)</a:t>
            </a:r>
          </a:p>
          <a:p>
            <a:r>
              <a:rPr lang="sv-SE" sz="1700" dirty="0"/>
              <a:t>BUT NEVER EVER NAME STORED PROCEDURES </a:t>
            </a:r>
            <a:r>
              <a:rPr lang="sv-SE" sz="1700" dirty="0" err="1"/>
              <a:t>sp_procname</a:t>
            </a:r>
            <a:r>
              <a:rPr lang="sv-SE" sz="1700" dirty="0"/>
              <a:t>. </a:t>
            </a:r>
            <a:r>
              <a:rPr lang="sv-SE" sz="1700" dirty="0" err="1"/>
              <a:t>It’s</a:t>
            </a:r>
            <a:r>
              <a:rPr lang="sv-SE" sz="1700" dirty="0"/>
              <a:t> UGLY. And it </a:t>
            </a:r>
            <a:r>
              <a:rPr lang="sv-SE" sz="1700" dirty="0" err="1"/>
              <a:t>will</a:t>
            </a:r>
            <a:r>
              <a:rPr lang="sv-SE" sz="1700" dirty="0"/>
              <a:t> </a:t>
            </a:r>
            <a:r>
              <a:rPr lang="sv-SE" sz="1700" dirty="0" err="1"/>
              <a:t>bite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.</a:t>
            </a:r>
          </a:p>
        </p:txBody>
      </p:sp>
      <p:pic>
        <p:nvPicPr>
          <p:cNvPr id="2050" name="Picture 2" descr="three young developers of diverse genders reviewing the naming convention for database objects they just agreed on, with a whiteboard displaying the conventions">
            <a:extLst>
              <a:ext uri="{FF2B5EF4-FFF2-40B4-BE49-F238E27FC236}">
                <a16:creationId xmlns:a16="http://schemas.microsoft.com/office/drawing/2014/main" id="{9B105F22-70F7-6962-2F0B-C34A2FFB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73" y="661916"/>
            <a:ext cx="5557909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4D436-9639-472D-83D6-09B210D6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Readable code, it’s a real thing</a:t>
            </a:r>
            <a:endParaRPr lang="LID4096" sz="48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junior developer sweating from stress, overwhelmed by a difficult task and messy code">
            <a:extLst>
              <a:ext uri="{FF2B5EF4-FFF2-40B4-BE49-F238E27FC236}">
                <a16:creationId xmlns:a16="http://schemas.microsoft.com/office/drawing/2014/main" id="{77DB82EE-94D3-EDF0-1F48-AA473C3F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BC9B-95CD-AA02-A623-055E8329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No nested IF’s and ELSE’s please.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Remove code that isn’t used. Don’t comment it out.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Local variables and procedure/function parameters – please don’t name them @P1 or @myLocalVariable</a:t>
            </a:r>
            <a:endParaRPr lang="LID4096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1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1_Office Theme</vt:lpstr>
      <vt:lpstr>SQL Server Worst Practices</vt:lpstr>
      <vt:lpstr>PowerPoint Presentation</vt:lpstr>
      <vt:lpstr>PowerPoint Presentation</vt:lpstr>
      <vt:lpstr>Developer oriented</vt:lpstr>
      <vt:lpstr>Bring your C# knowledge into your T-SQL programming</vt:lpstr>
      <vt:lpstr>Be in total control</vt:lpstr>
      <vt:lpstr>Naming conventions are great. </vt:lpstr>
      <vt:lpstr>No, maybe not.</vt:lpstr>
      <vt:lpstr>Readable code, it’s a real thing</vt:lpstr>
      <vt:lpstr>There once was a young(ish) developer</vt:lpstr>
      <vt:lpstr>Don’t let your databases grow out of control</vt:lpstr>
      <vt:lpstr>Some shrink actions you should take on a regular basis</vt:lpstr>
      <vt:lpstr>Taking backups is pretty cool.</vt:lpstr>
      <vt:lpstr>But Magnus, that would never happen in a ”real shop”, right?</vt:lpstr>
      <vt:lpstr>If you don’t know, don’t change</vt:lpstr>
      <vt:lpstr>But by all means, do figure out what some of the settings mean</vt:lpstr>
      <vt:lpstr>.NET developers use git and pipelines. Databases are different, right?</vt:lpstr>
      <vt:lpstr>Test environments – build them, use them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Ahlkvist</dc:creator>
  <cp:lastModifiedBy>Magnus Ahlkvist</cp:lastModifiedBy>
  <cp:revision>12</cp:revision>
  <dcterms:created xsi:type="dcterms:W3CDTF">2024-04-18T18:52:54Z</dcterms:created>
  <dcterms:modified xsi:type="dcterms:W3CDTF">2024-05-25T08:30:36Z</dcterms:modified>
</cp:coreProperties>
</file>